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Montserrat"/>
      <p:regular r:id="rId45"/>
      <p:bold r:id="rId46"/>
      <p:italic r:id="rId47"/>
      <p:boldItalic r:id="rId48"/>
    </p:embeddedFont>
    <p:embeddedFont>
      <p:font typeface="La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4dbac209c_1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4dbac209c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4dbac209c_1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4dbac209c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4dbac209c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4dbac209c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4dbac209c_1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4dbac209c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4dbac209c_1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c4dbac209c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4dbac209c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4dbac209c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4dbac209c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c4dbac209c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4dbac209c_1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c4dbac209c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4dbac209c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4dbac209c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4dbac209c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c4dbac209c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4dbac209c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4dbac209c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4dbac209c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c4dbac209c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4dbac209c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4dbac209c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4dbac209c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4dbac209c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4dbac209c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4dbac209c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4dbac209c_1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c4dbac209c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4dbac209c_1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4dbac209c_1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4dbac209c_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4dbac209c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4dbac209c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c4dbac209c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4dbac209c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4dbac209c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4dbac209c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c4dbac209c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Recently released t5 has 11 </a:t>
            </a:r>
            <a:r>
              <a:rPr lang="en"/>
              <a:t>billion</a:t>
            </a:r>
            <a:r>
              <a:rPr lang="en"/>
              <a:t> parameters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4dbac20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4dbac20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c4dbac209c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c4dbac209c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4dbac209c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4dbac209c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4dbac209c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4dbac209c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c4dbac209c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c4dbac209c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c4dbac209c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c4dbac209c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c4dbac209c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c4dbac209c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c4dbac209c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c4dbac209c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c4dbac209c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c4dbac209c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4dbac209c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4dbac209c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2f2e8156e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c2f2e8156e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4dbac209c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4dbac209c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4dbac209c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4dbac209c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4dbac209c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4dbac209c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4dbac209c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4dbac209c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4dbac209c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4dbac209c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4dbac209c_1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4dbac209c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en.wikipedia.org/w/index.php?title=General_Language_Understanding_Evaluation&amp;action=edit&amp;redlink=1" TargetMode="External"/><Relationship Id="rId4" Type="http://schemas.openxmlformats.org/officeDocument/2006/relationships/hyperlink" Target="https://en.wikipedia.org/w/index.php?title=Stanford_Question_Answering_Dataset&amp;action=edit&amp;redlink=1" TargetMode="External"/><Relationship Id="rId5" Type="http://schemas.openxmlformats.org/officeDocument/2006/relationships/hyperlink" Target="https://en.wikipedia.org/w/index.php?title=Situations_With_Adversarial_Generations&amp;action=edit&amp;redlink=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en.wikipedia.org/wiki/Turing_test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dn.openai.com/API/excel_tabulate_v3_biz.mp4" TargetMode="External"/><Relationship Id="rId4" Type="http://schemas.openxmlformats.org/officeDocument/2006/relationships/image" Target="../media/image21.png"/><Relationship Id="rId5" Type="http://schemas.openxmlformats.org/officeDocument/2006/relationships/hyperlink" Target="https://cdn.openai.com/API/FINAL_bread.mp4" TargetMode="External"/><Relationship Id="rId6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en.wikipedia.org/wiki/Recurrent_neural_network" TargetMode="External"/><Relationship Id="rId4" Type="http://schemas.openxmlformats.org/officeDocument/2006/relationships/hyperlink" Target="https://en.wikipedia.org/wiki/Long_short-term_memory" TargetMode="External"/><Relationship Id="rId9" Type="http://schemas.openxmlformats.org/officeDocument/2006/relationships/hyperlink" Target="https://arxiv.org/abs/2009.14794" TargetMode="External"/><Relationship Id="rId5" Type="http://schemas.openxmlformats.org/officeDocument/2006/relationships/hyperlink" Target="https://en.wikipedia.org/wiki/Gated_recurrent_unit" TargetMode="External"/><Relationship Id="rId6" Type="http://schemas.openxmlformats.org/officeDocument/2006/relationships/hyperlink" Target="https://www.youtube.com/watch?v=rURRYI66E54&amp;list=PL3naYV_Z4HeEjbvIRa59x8khwaZ7gcytN" TargetMode="External"/><Relationship Id="rId7" Type="http://schemas.openxmlformats.org/officeDocument/2006/relationships/hyperlink" Target="https://arxiv.org/pdf/2007.14062.pdf" TargetMode="External"/><Relationship Id="rId8" Type="http://schemas.openxmlformats.org/officeDocument/2006/relationships/hyperlink" Target="https://arxiv.org/pdf/2006.04768.pdf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hyperlink" Target="mailto:hasanmahani08@gmail.com" TargetMode="External"/><Relationship Id="rId4" Type="http://schemas.openxmlformats.org/officeDocument/2006/relationships/hyperlink" Target="mailto:rezadar1378@gmail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Transformers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Gholamreza Dar,  Amirhassan Amirmahani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vs </a:t>
            </a:r>
            <a:r>
              <a:rPr b="1" lang="en"/>
              <a:t>LSTM </a:t>
            </a:r>
            <a:r>
              <a:rPr lang="en"/>
              <a:t>vs </a:t>
            </a:r>
            <a:r>
              <a:rPr lang="en"/>
              <a:t>Attention</a:t>
            </a:r>
            <a:endParaRPr/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2"/>
          <p:cNvSpPr txBox="1"/>
          <p:nvPr/>
        </p:nvSpPr>
        <p:spPr>
          <a:xfrm>
            <a:off x="4081350" y="4213350"/>
            <a:ext cx="14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YT-Michael Phi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275" y="1746400"/>
            <a:ext cx="4733000" cy="24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vs LSTM vs </a:t>
            </a:r>
            <a:r>
              <a:rPr b="1" lang="en"/>
              <a:t>Attention</a:t>
            </a:r>
            <a:endParaRPr b="1"/>
          </a:p>
        </p:txBody>
      </p:sp>
      <p:sp>
        <p:nvSpPr>
          <p:cNvPr id="208" name="Google Shape;208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 txBox="1"/>
          <p:nvPr/>
        </p:nvSpPr>
        <p:spPr>
          <a:xfrm>
            <a:off x="4081350" y="4213350"/>
            <a:ext cx="14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YT-Michael Phi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250" y="1740050"/>
            <a:ext cx="4677750" cy="24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vs LSTM vs </a:t>
            </a:r>
            <a:r>
              <a:rPr b="1" lang="en"/>
              <a:t>Attention</a:t>
            </a:r>
            <a:endParaRPr b="1"/>
          </a:p>
        </p:txBody>
      </p:sp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4"/>
          <p:cNvSpPr txBox="1"/>
          <p:nvPr/>
        </p:nvSpPr>
        <p:spPr>
          <a:xfrm>
            <a:off x="4081350" y="4213350"/>
            <a:ext cx="14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YT-Michael Phi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325" y="1750300"/>
            <a:ext cx="4699050" cy="24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example in images</a:t>
            </a:r>
            <a:endParaRPr/>
          </a:p>
        </p:txBody>
      </p:sp>
      <p:sp>
        <p:nvSpPr>
          <p:cNvPr id="224" name="Google Shape;224;p25"/>
          <p:cNvSpPr txBox="1"/>
          <p:nvPr>
            <p:ph idx="1" type="body"/>
          </p:nvPr>
        </p:nvSpPr>
        <p:spPr>
          <a:xfrm>
            <a:off x="3980100" y="4338700"/>
            <a:ext cx="12723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YT - Computerphile</a:t>
            </a:r>
            <a:endParaRPr/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575" y="1560863"/>
            <a:ext cx="4993350" cy="27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/>
        </p:nvSpPr>
        <p:spPr>
          <a:xfrm>
            <a:off x="1829400" y="1829675"/>
            <a:ext cx="31857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2979150" y="1160675"/>
            <a:ext cx="31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 </a:t>
            </a:r>
            <a:r>
              <a:rPr b="1" lang="en">
                <a:solidFill>
                  <a:srgbClr val="6AA84F"/>
                </a:solidFill>
              </a:rPr>
              <a:t>bodybuilder </a:t>
            </a:r>
            <a:r>
              <a:rPr lang="en">
                <a:solidFill>
                  <a:schemeClr val="lt1"/>
                </a:solidFill>
              </a:rPr>
              <a:t>holding a </a:t>
            </a:r>
            <a:r>
              <a:rPr lang="en">
                <a:solidFill>
                  <a:srgbClr val="F4CCCC"/>
                </a:solidFill>
              </a:rPr>
              <a:t>dumbbell</a:t>
            </a:r>
            <a:endParaRPr>
              <a:solidFill>
                <a:srgbClr val="F4CCCC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 Attention GANs</a:t>
            </a:r>
            <a:endParaRPr/>
          </a:p>
        </p:txBody>
      </p:sp>
      <p:sp>
        <p:nvSpPr>
          <p:cNvPr id="233" name="Google Shape;233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850" y="1360850"/>
            <a:ext cx="3516299" cy="315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Attention</a:t>
            </a:r>
            <a:endParaRPr/>
          </a:p>
        </p:txBody>
      </p:sp>
      <p:sp>
        <p:nvSpPr>
          <p:cNvPr id="240" name="Google Shape;240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Self-attention, sometimes called intra-attention is an attention mechanism relating different positions of a single sequence in order to compute a representation of the sequence. Self-attention has been used successfully in a variety of tasks including reading comprehension, abstractive summarization, textual entailment and learning task-independent sentence representations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sp>
        <p:nvSpPr>
          <p:cNvPr id="246" name="Google Shape;246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175" y="1091975"/>
            <a:ext cx="2867650" cy="348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 and Decoder</a:t>
            </a:r>
            <a:endParaRPr/>
          </a:p>
        </p:txBody>
      </p:sp>
      <p:sp>
        <p:nvSpPr>
          <p:cNvPr id="253" name="Google Shape;253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853" y="1567550"/>
            <a:ext cx="5184193" cy="29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 txBox="1"/>
          <p:nvPr/>
        </p:nvSpPr>
        <p:spPr>
          <a:xfrm>
            <a:off x="3970800" y="4517550"/>
            <a:ext cx="16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YT-CodeEmporium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 and GPT</a:t>
            </a:r>
            <a:endParaRPr/>
          </a:p>
        </p:txBody>
      </p:sp>
      <p:sp>
        <p:nvSpPr>
          <p:cNvPr id="261" name="Google Shape;261;p30"/>
          <p:cNvSpPr txBox="1"/>
          <p:nvPr>
            <p:ph idx="1" type="body"/>
          </p:nvPr>
        </p:nvSpPr>
        <p:spPr>
          <a:xfrm>
            <a:off x="105255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 (2018) by Google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A stack of Encoders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GPT (2018) by OpenAI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/>
              <a:t>A stack of Decoders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225" y="3137450"/>
            <a:ext cx="5114250" cy="7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407" y="1567550"/>
            <a:ext cx="4025068" cy="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 txBox="1"/>
          <p:nvPr/>
        </p:nvSpPr>
        <p:spPr>
          <a:xfrm>
            <a:off x="3725850" y="4545225"/>
            <a:ext cx="16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YT-CodeEmporium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</a:t>
            </a:r>
            <a:r>
              <a:rPr lang="en" sz="1550"/>
              <a:t>(Bidirectional Encoder Representations from Transformers)</a:t>
            </a:r>
            <a:endParaRPr sz="1550"/>
          </a:p>
        </p:txBody>
      </p:sp>
      <p:sp>
        <p:nvSpPr>
          <p:cNvPr id="270" name="Google Shape;270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state-of-the-art performance on a number of NLU tasks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GLUE (</a:t>
            </a:r>
            <a:r>
              <a:rPr lang="en" u="sng">
                <a:solidFill>
                  <a:schemeClr val="hlink"/>
                </a:solidFill>
                <a:hlinkClick r:id="rId3"/>
              </a:rPr>
              <a:t>General Language Understanding Evaluation</a:t>
            </a:r>
            <a:r>
              <a:rPr lang="en"/>
              <a:t>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SQuAD (</a:t>
            </a:r>
            <a:r>
              <a:rPr lang="en" u="sng">
                <a:solidFill>
                  <a:schemeClr val="hlink"/>
                </a:solidFill>
                <a:hlinkClick r:id="rId4"/>
              </a:rPr>
              <a:t>Stanford Question Answering Dataset</a:t>
            </a:r>
            <a:r>
              <a:rPr lang="en"/>
              <a:t>)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SWAG (</a:t>
            </a:r>
            <a:r>
              <a:rPr lang="en" u="sng">
                <a:solidFill>
                  <a:schemeClr val="hlink"/>
                </a:solidFill>
                <a:hlinkClick r:id="rId5"/>
              </a:rPr>
              <a:t>Situations With Adversarial Generations</a:t>
            </a:r>
            <a:r>
              <a:rPr lang="en"/>
              <a:t>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 Playlist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900" y="1048700"/>
            <a:ext cx="4966200" cy="3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 pre-training procedure</a:t>
            </a:r>
            <a:endParaRPr/>
          </a:p>
        </p:txBody>
      </p:sp>
      <p:sp>
        <p:nvSpPr>
          <p:cNvPr id="276" name="Google Shape;276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Masked Language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Next Sentence Prediction</a:t>
            </a:r>
            <a:endParaRPr/>
          </a:p>
        </p:txBody>
      </p:sp>
      <p:pic>
        <p:nvPicPr>
          <p:cNvPr id="277" name="Google Shape;2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875" y="2418750"/>
            <a:ext cx="3630151" cy="16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2"/>
          <p:cNvSpPr txBox="1"/>
          <p:nvPr/>
        </p:nvSpPr>
        <p:spPr>
          <a:xfrm>
            <a:off x="3909975" y="4114250"/>
            <a:ext cx="16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YT-CodeEmporium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GPT-1</a:t>
            </a:r>
            <a:r>
              <a:rPr lang="en" sz="1400"/>
              <a:t>(Generative Pre-trained Transformer)</a:t>
            </a:r>
            <a:endParaRPr sz="1400"/>
          </a:p>
        </p:txBody>
      </p:sp>
      <p:sp>
        <p:nvSpPr>
          <p:cNvPr id="284" name="Google Shape;284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GPT is a "transformer" model,</a:t>
            </a:r>
            <a:r>
              <a:rPr baseline="30000" lang="en"/>
              <a:t> </a:t>
            </a:r>
            <a:r>
              <a:rPr lang="en"/>
              <a:t>which uses "attention" in place of previous recurrence- and convolution-based architectures.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showed how a generative model of language is able to acquire world knowledge and process long-range dependencies by </a:t>
            </a:r>
            <a:r>
              <a:rPr b="1" lang="en"/>
              <a:t>pre-training</a:t>
            </a:r>
            <a:r>
              <a:rPr lang="en"/>
              <a:t> on a diverse corpus with long stretches of contiguous text.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GPT-2 </a:t>
            </a:r>
            <a:r>
              <a:rPr lang="en" sz="1400"/>
              <a:t>(1.5 Billion Parameters)</a:t>
            </a:r>
            <a:endParaRPr sz="1400"/>
          </a:p>
        </p:txBody>
      </p:sp>
      <p:sp>
        <p:nvSpPr>
          <p:cNvPr id="290" name="Google Shape;290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for pretraining : 40 GB of text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required tens of petaflop/s-days*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translates text, answers questions, summarizes passages,</a:t>
            </a:r>
            <a:r>
              <a:rPr baseline="30000" lang="en"/>
              <a:t> </a:t>
            </a:r>
            <a:r>
              <a:rPr lang="en"/>
              <a:t>and generates text output on a level that, while sometimes </a:t>
            </a:r>
            <a:r>
              <a:rPr lang="en" u="sng">
                <a:solidFill>
                  <a:schemeClr val="hlink"/>
                </a:solidFill>
                <a:hlinkClick r:id="rId3"/>
              </a:rPr>
              <a:t>indistinguishable from that of humans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/>
              <a:t>*One petaflop/s-day is approximately equal to 10</a:t>
            </a:r>
            <a:r>
              <a:rPr baseline="30000" lang="en" sz="900"/>
              <a:t>20</a:t>
            </a:r>
            <a:r>
              <a:rPr lang="en" sz="900"/>
              <a:t> neural net operations</a:t>
            </a:r>
            <a:endParaRPr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GPT-3 </a:t>
            </a:r>
            <a:r>
              <a:rPr lang="en" sz="1400"/>
              <a:t>(</a:t>
            </a:r>
            <a:r>
              <a:rPr lang="en" sz="1400"/>
              <a:t>175 Billion</a:t>
            </a:r>
            <a:r>
              <a:rPr lang="en" sz="1400"/>
              <a:t> Parameters)</a:t>
            </a:r>
            <a:endParaRPr sz="1400"/>
          </a:p>
        </p:txBody>
      </p:sp>
      <p:sp>
        <p:nvSpPr>
          <p:cNvPr id="296" name="Google Shape;296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for pretraining : </a:t>
            </a:r>
            <a:r>
              <a:rPr lang="en"/>
              <a:t>570 GB of text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required several thousand petaflop/s-days*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/>
              <a:t>*One petaflop/s-day is approximately equal to 10</a:t>
            </a:r>
            <a:r>
              <a:rPr baseline="30000" lang="en" sz="900"/>
              <a:t>20</a:t>
            </a:r>
            <a:r>
              <a:rPr lang="en" sz="900"/>
              <a:t> neural net operations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sizes</a:t>
            </a:r>
            <a:endParaRPr/>
          </a:p>
        </p:txBody>
      </p:sp>
      <p:sp>
        <p:nvSpPr>
          <p:cNvPr id="302" name="Google Shape;302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175" y="1638300"/>
            <a:ext cx="4723250" cy="28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 Matters!</a:t>
            </a:r>
            <a:endParaRPr/>
          </a:p>
        </p:txBody>
      </p:sp>
      <p:sp>
        <p:nvSpPr>
          <p:cNvPr id="309" name="Google Shape;309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50" y="1409350"/>
            <a:ext cx="5736801" cy="322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GPT-3 Demos</a:t>
            </a:r>
            <a:endParaRPr/>
          </a:p>
        </p:txBody>
      </p:sp>
      <p:sp>
        <p:nvSpPr>
          <p:cNvPr id="316" name="Google Shape;316;p3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3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2550" y="2258750"/>
            <a:ext cx="2437950" cy="15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8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6025" y="2258750"/>
            <a:ext cx="2437950" cy="15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 Drawbacks</a:t>
            </a:r>
            <a:endParaRPr/>
          </a:p>
        </p:txBody>
      </p:sp>
      <p:sp>
        <p:nvSpPr>
          <p:cNvPr id="324" name="Google Shape;324;p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Very large models.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Memory and compute intensive to train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Relatively young class of models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so we know less about them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Might be worse for hierarchical data (Tran et al, ACL 2018)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YT-Rasa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330" name="Google Shape;330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Transformer complexity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Longer sequences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Shrinking Transformer</a:t>
            </a:r>
            <a:endParaRPr/>
          </a:p>
        </p:txBody>
      </p:sp>
      <p:sp>
        <p:nvSpPr>
          <p:cNvPr id="336" name="Google Shape;336;p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 are </a:t>
            </a:r>
            <a:r>
              <a:rPr lang="en"/>
              <a:t>becoming</a:t>
            </a:r>
            <a:r>
              <a:rPr lang="en"/>
              <a:t> both more accurate and larger </a:t>
            </a:r>
            <a:r>
              <a:rPr lang="en" sz="1000"/>
              <a:t>(t5 has 11 billion parameters )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 there are ways to make them smaller without hurt  performance: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Quantization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Distillation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Pruning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More specialized models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 (1986)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Language Translation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Text Summarization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Next Sentence Prediction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425" y="2527225"/>
            <a:ext cx="6319152" cy="210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</a:t>
            </a:r>
            <a:endParaRPr/>
          </a:p>
        </p:txBody>
      </p:sp>
      <p:sp>
        <p:nvSpPr>
          <p:cNvPr id="342" name="Google Shape;342;p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Reduced</a:t>
            </a:r>
            <a:r>
              <a:rPr lang="en"/>
              <a:t> number of bit needed to store the trained parameters in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Convert 32 bit floating point to 8 bit integer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Problem: </a:t>
            </a:r>
            <a:r>
              <a:rPr lang="en"/>
              <a:t>usually hardware dependant</a:t>
            </a:r>
            <a:endParaRPr/>
          </a:p>
        </p:txBody>
      </p:sp>
      <p:pic>
        <p:nvPicPr>
          <p:cNvPr id="343" name="Google Shape;3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900" y="2923963"/>
            <a:ext cx="5404201" cy="13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2"/>
          <p:cNvSpPr txBox="1"/>
          <p:nvPr/>
        </p:nvSpPr>
        <p:spPr>
          <a:xfrm>
            <a:off x="4128300" y="4298575"/>
            <a:ext cx="88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YT-Rasa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Distillation</a:t>
            </a:r>
            <a:endParaRPr/>
          </a:p>
        </p:txBody>
      </p:sp>
      <p:sp>
        <p:nvSpPr>
          <p:cNvPr id="350" name="Google Shape;350;p4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new model is trained to predict the weights of one or more layers of the larger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Up to 100x smaller and 15x faster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Problem: need more setup</a:t>
            </a:r>
            <a:endParaRPr/>
          </a:p>
        </p:txBody>
      </p:sp>
      <p:pic>
        <p:nvPicPr>
          <p:cNvPr id="351" name="Google Shape;3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138" y="2700075"/>
            <a:ext cx="4523721" cy="19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3"/>
          <p:cNvSpPr txBox="1"/>
          <p:nvPr/>
        </p:nvSpPr>
        <p:spPr>
          <a:xfrm>
            <a:off x="4373250" y="4532225"/>
            <a:ext cx="88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YT-Rasa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Pruning</a:t>
            </a:r>
            <a:endParaRPr/>
          </a:p>
        </p:txBody>
      </p:sp>
      <p:sp>
        <p:nvSpPr>
          <p:cNvPr id="358" name="Google Shape;358;p4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attention </a:t>
            </a:r>
            <a:r>
              <a:rPr lang="en"/>
              <a:t>heads based on how useful they are for a specific task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Up to 80% the heads of trained transformer heads can removed without significantly reducing accuracy</a:t>
            </a:r>
            <a:endParaRPr/>
          </a:p>
        </p:txBody>
      </p:sp>
      <p:pic>
        <p:nvPicPr>
          <p:cNvPr id="359" name="Google Shape;3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975" y="2789321"/>
            <a:ext cx="5231950" cy="16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4"/>
          <p:cNvSpPr txBox="1"/>
          <p:nvPr/>
        </p:nvSpPr>
        <p:spPr>
          <a:xfrm>
            <a:off x="4373250" y="4395525"/>
            <a:ext cx="88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YT-Rasa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specialized models</a:t>
            </a:r>
            <a:endParaRPr/>
          </a:p>
        </p:txBody>
      </p:sp>
      <p:sp>
        <p:nvSpPr>
          <p:cNvPr id="366" name="Google Shape;366;p4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a special smaller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Really large nlp models (like bert &amp; gpt) tend to be</a:t>
            </a:r>
            <a:r>
              <a:rPr lang="en"/>
              <a:t> open domain</a:t>
            </a:r>
            <a:endParaRPr/>
          </a:p>
        </p:txBody>
      </p:sp>
      <p:pic>
        <p:nvPicPr>
          <p:cNvPr id="367" name="Google Shape;3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134" y="2571750"/>
            <a:ext cx="4541726" cy="18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5"/>
          <p:cNvSpPr txBox="1"/>
          <p:nvPr/>
        </p:nvSpPr>
        <p:spPr>
          <a:xfrm>
            <a:off x="4373250" y="4478750"/>
            <a:ext cx="88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YT-Rasa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don’t </a:t>
            </a:r>
            <a:r>
              <a:rPr lang="en"/>
              <a:t>these</a:t>
            </a:r>
            <a:r>
              <a:rPr lang="en"/>
              <a:t> methods hurt performance?</a:t>
            </a:r>
            <a:endParaRPr/>
          </a:p>
        </p:txBody>
      </p:sp>
      <p:sp>
        <p:nvSpPr>
          <p:cNvPr id="374" name="Google Shape;374;p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Really large transformers are bigger than they need to be for some tasks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There is a lot of redundancy in these models</a:t>
            </a:r>
            <a:endParaRPr/>
          </a:p>
        </p:txBody>
      </p:sp>
      <p:sp>
        <p:nvSpPr>
          <p:cNvPr id="375" name="Google Shape;375;p46"/>
          <p:cNvSpPr txBox="1"/>
          <p:nvPr/>
        </p:nvSpPr>
        <p:spPr>
          <a:xfrm>
            <a:off x="4373250" y="4093850"/>
            <a:ext cx="88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YT-Rasa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Bigbird</a:t>
            </a:r>
            <a:endParaRPr/>
          </a:p>
        </p:txBody>
      </p:sp>
      <p:sp>
        <p:nvSpPr>
          <p:cNvPr id="381" name="Google Shape;381;p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last revised 8 Jan 2021</a:t>
            </a:r>
            <a:endParaRPr/>
          </a:p>
        </p:txBody>
      </p:sp>
      <p:pic>
        <p:nvPicPr>
          <p:cNvPr id="382" name="Google Shape;3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325" y="2220590"/>
            <a:ext cx="6651249" cy="20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Linformer </a:t>
            </a:r>
            <a:endParaRPr/>
          </a:p>
        </p:txBody>
      </p:sp>
      <p:sp>
        <p:nvSpPr>
          <p:cNvPr id="388" name="Google Shape;388;p48"/>
          <p:cNvSpPr txBox="1"/>
          <p:nvPr>
            <p:ph idx="1" type="body"/>
          </p:nvPr>
        </p:nvSpPr>
        <p:spPr>
          <a:xfrm>
            <a:off x="1297500" y="1567550"/>
            <a:ext cx="7038900" cy="31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last revised 14 Jun 2020</a:t>
            </a:r>
            <a:endParaRPr/>
          </a:p>
        </p:txBody>
      </p:sp>
      <p:pic>
        <p:nvPicPr>
          <p:cNvPr id="389" name="Google Shape;3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975" y="2074550"/>
            <a:ext cx="4471299" cy="261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Performer</a:t>
            </a:r>
            <a:endParaRPr/>
          </a:p>
        </p:txBody>
      </p:sp>
      <p:sp>
        <p:nvSpPr>
          <p:cNvPr id="395" name="Google Shape;395;p4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last revised 16 Feb 2021</a:t>
            </a:r>
            <a:endParaRPr/>
          </a:p>
        </p:txBody>
      </p:sp>
      <p:pic>
        <p:nvPicPr>
          <p:cNvPr id="396" name="Google Shape;3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688" y="2127975"/>
            <a:ext cx="6792524" cy="22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02" name="Google Shape;402;p5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Recurrent neural network - Wikipedia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Long short-term memory - Wikipedia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Gated recurrent unit - Wikipedia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Transformer and language models - YouTube</a:t>
            </a:r>
            <a:r>
              <a:rPr lang="en" sz="1100"/>
              <a:t> (playlist)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BigBird - arxiv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Linformer - arxiv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9"/>
              </a:rPr>
              <a:t>Performer - arxiv</a:t>
            </a:r>
            <a:endParaRPr sz="1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1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408" name="Google Shape;408;p5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hasanmahani08@gmail.com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rezadar1378@gmail.com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(1997)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RNNs using LSTM units partially solve the vanishing gradient problem</a:t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 rotWithShape="1">
          <a:blip r:embed="rId3">
            <a:alphaModFix/>
          </a:blip>
          <a:srcRect b="32212" l="0" r="0" t="0"/>
          <a:stretch/>
        </p:blipFill>
        <p:spPr>
          <a:xfrm>
            <a:off x="1930850" y="1796500"/>
            <a:ext cx="5282301" cy="24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 </a:t>
            </a:r>
            <a:r>
              <a:rPr lang="en"/>
              <a:t>(2014)</a:t>
            </a:r>
            <a:endParaRPr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</a:t>
            </a:r>
            <a:r>
              <a:rPr lang="en"/>
              <a:t>etter performance on smaller and less frequent datasets than </a:t>
            </a:r>
            <a:r>
              <a:rPr b="1" lang="en"/>
              <a:t>LSTM</a:t>
            </a:r>
            <a:r>
              <a:rPr lang="en"/>
              <a:t>.</a:t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625" y="2080494"/>
            <a:ext cx="4500749" cy="225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is all you need (2017) </a:t>
            </a:r>
            <a:r>
              <a:rPr lang="en" sz="988"/>
              <a:t>Cited by 18060</a:t>
            </a:r>
            <a:endParaRPr sz="988"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062" y="1814500"/>
            <a:ext cx="3807875" cy="24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in Neural networks</a:t>
            </a:r>
            <a:endParaRPr/>
          </a:p>
        </p:txBody>
      </p:sp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650" y="2143625"/>
            <a:ext cx="5284599" cy="17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: Searching for “Equivariance” in a book</a:t>
            </a:r>
            <a:endParaRPr/>
          </a:p>
        </p:txBody>
      </p:sp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950" y="1567550"/>
            <a:ext cx="3117450" cy="27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/>
          <p:nvPr/>
        </p:nvSpPr>
        <p:spPr>
          <a:xfrm>
            <a:off x="4051500" y="4478750"/>
            <a:ext cx="153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YT - CodeEmporium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6" name="Google Shape;186;p20"/>
          <p:cNvPicPr preferRelativeResize="0"/>
          <p:nvPr/>
        </p:nvPicPr>
        <p:blipFill rotWithShape="1">
          <a:blip r:embed="rId4">
            <a:alphaModFix/>
          </a:blip>
          <a:srcRect b="0" l="24636" r="0" t="0"/>
          <a:stretch/>
        </p:blipFill>
        <p:spPr>
          <a:xfrm>
            <a:off x="1297488" y="1567450"/>
            <a:ext cx="3089075" cy="27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RNN </a:t>
            </a:r>
            <a:r>
              <a:rPr lang="en"/>
              <a:t>vs LSTM vs </a:t>
            </a:r>
            <a:r>
              <a:rPr lang="en"/>
              <a:t>Attention</a:t>
            </a:r>
            <a:endParaRPr/>
          </a:p>
        </p:txBody>
      </p:sp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775" y="1747850"/>
            <a:ext cx="4777301" cy="24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4081350" y="4213350"/>
            <a:ext cx="14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YT-Michael Phi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